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7" autoAdjust="0"/>
  </p:normalViewPr>
  <p:slideViewPr>
    <p:cSldViewPr>
      <p:cViewPr>
        <p:scale>
          <a:sx n="77" d="100"/>
          <a:sy n="77" d="100"/>
        </p:scale>
        <p:origin x="-117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AC9FF-9A7E-4216-A376-73AE0E25A68B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E1460-F2F7-41AE-BA0E-AB095CC969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66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E1460-F2F7-41AE-BA0E-AB095CC9696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-kitty.ru/art/demo/10500-papka-russkaya-matreshka-istoriya-i-vidy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lavyanskaya-kultura.ru/" TargetMode="External"/><Relationship Id="rId4" Type="http://schemas.openxmlformats.org/officeDocument/2006/relationships/hyperlink" Target="http://www.calameo.com/books/000664694122894d8a60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2241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yrillicOld" pitchFamily="2" charset="0"/>
              </a:rPr>
              <a:t>Русская матрёшка.</a:t>
            </a:r>
            <a:r>
              <a:rPr lang="ru-RU" sz="4400" b="1" dirty="0" smtClean="0">
                <a:latin typeface="CyrillicOld" pitchFamily="2" charset="0"/>
              </a:rPr>
              <a:t/>
            </a:r>
            <a:br>
              <a:rPr lang="ru-RU" sz="4400" b="1" dirty="0" smtClean="0">
                <a:latin typeface="CyrillicOld" pitchFamily="2" charset="0"/>
              </a:rPr>
            </a:br>
            <a:endParaRPr lang="ru-RU" sz="4400" b="1" dirty="0">
              <a:latin typeface="CyrillicOld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052736"/>
            <a:ext cx="64008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yrillicOld" pitchFamily="2" charset="0"/>
              </a:rPr>
              <a:t>История и виды.</a:t>
            </a:r>
            <a:endParaRPr lang="ru-RU" sz="4000" b="1" dirty="0"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FB"/>
              </a:clrFrom>
              <a:clrTo>
                <a:srgbClr val="FD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0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4217" y="0"/>
            <a:ext cx="70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051720" y="2132856"/>
            <a:ext cx="5328592" cy="230425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Дуйте в дудки, бейте в ложки!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800" b="1" dirty="0" smtClean="0">
                <a:latin typeface="CyrillicOld" pitchFamily="2" charset="0"/>
              </a:rPr>
              <a:t>В гости к вам идут матрёшки.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Ложки деревянные,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800" b="1" dirty="0" err="1" smtClean="0">
                <a:latin typeface="CyrillicOld" pitchFamily="2" charset="0"/>
              </a:rPr>
              <a:t>Матрёшечки</a:t>
            </a:r>
            <a:r>
              <a:rPr lang="ru-RU" sz="2800" b="1" dirty="0" smtClean="0">
                <a:latin typeface="CyrillicOld" pitchFamily="2" charset="0"/>
              </a:rPr>
              <a:t> румяные!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yrillicOld" pitchFamily="2" charset="0"/>
              <a:ea typeface="+mn-ea"/>
              <a:cs typeface="+mn-cs"/>
            </a:endParaRPr>
          </a:p>
        </p:txBody>
      </p:sp>
      <p:pic>
        <p:nvPicPr>
          <p:cNvPr id="4098" name="Picture 2" descr="http://im0-tub-ru.yandex.net/i?id=8127734-0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509120"/>
            <a:ext cx="3151237" cy="2100825"/>
          </a:xfrm>
          <a:prstGeom prst="rect">
            <a:avLst/>
          </a:prstGeom>
          <a:noFill/>
        </p:spPr>
      </p:pic>
      <p:pic>
        <p:nvPicPr>
          <p:cNvPr id="9" name="Picture 2" descr="http://im0-tub-ru.yandex.net/i?id=8127734-0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4509120"/>
            <a:ext cx="3177083" cy="2100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FB"/>
              </a:clrFrom>
              <a:clrTo>
                <a:srgbClr val="FD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0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4217" y="0"/>
            <a:ext cx="70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20688"/>
            <a:ext cx="7776864" cy="5544616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  <a:latin typeface="CyrillicOld" pitchFamily="2" charset="0"/>
            </a:endParaRPr>
          </a:p>
          <a:p>
            <a:endParaRPr lang="ru-RU" b="1" dirty="0" smtClean="0">
              <a:solidFill>
                <a:schemeClr val="tx1"/>
              </a:solidFill>
              <a:latin typeface="CyrillicOld" pitchFamily="2" charset="0"/>
            </a:endParaRPr>
          </a:p>
          <a:p>
            <a:endParaRPr lang="ru-RU" b="1" dirty="0" smtClean="0">
              <a:solidFill>
                <a:schemeClr val="tx1"/>
              </a:solidFill>
              <a:latin typeface="CyrillicOld" pitchFamily="2" charset="0"/>
            </a:endParaRPr>
          </a:p>
          <a:p>
            <a:r>
              <a:rPr lang="ru-RU" sz="1900" b="1" dirty="0" smtClean="0">
                <a:solidFill>
                  <a:schemeClr val="tx1"/>
                </a:solidFill>
                <a:latin typeface="CyrillicOld" pitchFamily="2" charset="0"/>
              </a:rPr>
              <a:t>Используемые источники:</a:t>
            </a:r>
          </a:p>
          <a:p>
            <a:r>
              <a:rPr lang="en-US" sz="1700" b="1" dirty="0" smtClean="0">
                <a:hlinkClick r:id="rId3"/>
              </a:rPr>
              <a:t>http://detsad-kitty.ru/art/demo/10500-papka-russkaya-matreshka-istoriya-i-vidy.html</a:t>
            </a:r>
            <a:endParaRPr lang="ru-RU" sz="1700" b="1" dirty="0" smtClean="0"/>
          </a:p>
          <a:p>
            <a:endParaRPr lang="ru-RU" sz="1700" b="1" dirty="0" smtClean="0">
              <a:solidFill>
                <a:schemeClr val="tx1"/>
              </a:solidFill>
              <a:latin typeface="CyrillicOld" pitchFamily="2" charset="0"/>
            </a:endParaRPr>
          </a:p>
          <a:p>
            <a:r>
              <a:rPr lang="en-US" sz="1700" b="1" dirty="0" smtClean="0">
                <a:hlinkClick r:id="rId4"/>
              </a:rPr>
              <a:t>http://www.calameo.com/books/000664694122894d8a600</a:t>
            </a:r>
            <a:endParaRPr lang="ru-RU" sz="1700" b="1" dirty="0" smtClean="0"/>
          </a:p>
          <a:p>
            <a:endParaRPr lang="ru-RU" sz="1700" b="1" dirty="0" smtClean="0"/>
          </a:p>
          <a:p>
            <a:r>
              <a:rPr lang="ru-RU" sz="1700" b="1" dirty="0" err="1" smtClean="0">
                <a:latin typeface="Trebuchet MS" pitchFamily="34" charset="0"/>
              </a:rPr>
              <a:t>matryona-msk.narod.ru</a:t>
            </a:r>
            <a:endParaRPr lang="ru-RU" sz="1700" b="1" dirty="0" smtClean="0">
              <a:latin typeface="Trebuchet MS" pitchFamily="34" charset="0"/>
            </a:endParaRPr>
          </a:p>
          <a:p>
            <a:r>
              <a:rPr lang="ru-RU" sz="1700" b="1" dirty="0" smtClean="0">
                <a:latin typeface="Trebuchet MS" pitchFamily="34" charset="0"/>
              </a:rPr>
              <a:t> </a:t>
            </a:r>
            <a:br>
              <a:rPr lang="ru-RU" sz="1700" b="1" dirty="0" smtClean="0">
                <a:latin typeface="Trebuchet MS" pitchFamily="34" charset="0"/>
              </a:rPr>
            </a:br>
            <a:r>
              <a:rPr lang="ru-RU" sz="1700" b="1" dirty="0" err="1" smtClean="0">
                <a:latin typeface="Trebuchet MS" pitchFamily="34" charset="0"/>
              </a:rPr>
              <a:t>rustoys.ru</a:t>
            </a:r>
            <a:endParaRPr lang="ru-RU" sz="1700" b="1" dirty="0" smtClean="0">
              <a:latin typeface="Trebuchet MS" pitchFamily="34" charset="0"/>
            </a:endParaRPr>
          </a:p>
          <a:p>
            <a:r>
              <a:rPr lang="ru-RU" sz="1700" b="1" dirty="0" smtClean="0">
                <a:latin typeface="Trebuchet MS" pitchFamily="34" charset="0"/>
              </a:rPr>
              <a:t/>
            </a:r>
            <a:br>
              <a:rPr lang="ru-RU" sz="1700" b="1" dirty="0" smtClean="0">
                <a:latin typeface="Trebuchet MS" pitchFamily="34" charset="0"/>
              </a:rPr>
            </a:br>
            <a:r>
              <a:rPr lang="ru-RU" sz="1700" b="1" dirty="0" err="1" smtClean="0">
                <a:latin typeface="Trebuchet MS" pitchFamily="34" charset="0"/>
              </a:rPr>
              <a:t>matreshka.art-by.ru</a:t>
            </a:r>
            <a:endParaRPr lang="ru-RU" sz="1700" b="1" dirty="0" smtClean="0">
              <a:latin typeface="Trebuchet MS" pitchFamily="34" charset="0"/>
            </a:endParaRPr>
          </a:p>
          <a:p>
            <a:r>
              <a:rPr lang="ru-RU" sz="1700" b="1" dirty="0" smtClean="0">
                <a:latin typeface="Trebuchet MS" pitchFamily="34" charset="0"/>
              </a:rPr>
              <a:t/>
            </a:r>
            <a:br>
              <a:rPr lang="ru-RU" sz="1700" b="1" dirty="0" smtClean="0">
                <a:latin typeface="Trebuchet MS" pitchFamily="34" charset="0"/>
              </a:rPr>
            </a:br>
            <a:r>
              <a:rPr lang="ru-RU" sz="1700" b="1" dirty="0" err="1" smtClean="0">
                <a:latin typeface="Trebuchet MS" pitchFamily="34" charset="0"/>
                <a:hlinkClick r:id="rId5"/>
              </a:rPr>
              <a:t>www.slavyanskaya-kultura.ru</a:t>
            </a:r>
            <a:endParaRPr lang="ru-RU" sz="1700" b="1" dirty="0" smtClean="0"/>
          </a:p>
          <a:p>
            <a:endParaRPr lang="ru-RU" b="1" dirty="0" smtClean="0">
              <a:solidFill>
                <a:schemeClr val="tx1"/>
              </a:solidFill>
              <a:latin typeface="CyrillicOld" pitchFamily="2" charset="0"/>
            </a:endParaRPr>
          </a:p>
          <a:p>
            <a:endParaRPr lang="ru-RU" b="1" dirty="0" smtClean="0">
              <a:solidFill>
                <a:schemeClr val="tx1"/>
              </a:solidFill>
              <a:latin typeface="CyrillicOld" pitchFamily="2" charset="0"/>
            </a:endParaRPr>
          </a:p>
          <a:p>
            <a:endParaRPr lang="ru-RU" b="1" dirty="0">
              <a:solidFill>
                <a:schemeClr val="tx1"/>
              </a:solidFill>
              <a:latin typeface="CyrillicOld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FB"/>
              </a:clrFrom>
              <a:clrTo>
                <a:srgbClr val="FD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0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4217" y="0"/>
            <a:ext cx="70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EAC5"/>
              </a:clrFrom>
              <a:clrTo>
                <a:srgbClr val="FFEAC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60648"/>
            <a:ext cx="5688632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EAC5"/>
              </a:clrFrom>
              <a:clrTo>
                <a:srgbClr val="FFEAC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645024"/>
            <a:ext cx="2915816" cy="281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B"/>
              </a:clrFrom>
              <a:clrTo>
                <a:srgbClr val="FD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0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4217" y="0"/>
            <a:ext cx="70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0"/>
            <a:ext cx="4968552" cy="604867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CyrillicOld" pitchFamily="2" charset="0"/>
              </a:rPr>
              <a:t>     Впервые в России матрёшка появилась в конце 1898года в московской игрушечной мастерской «Детское воспитание» известного русского промышленника и мецената М.А. Мамонтова.  По образу японской деревянной игрушки токарь Василий </a:t>
            </a:r>
            <a:r>
              <a:rPr lang="ru-RU" sz="2000" b="1" dirty="0" err="1" smtClean="0">
                <a:solidFill>
                  <a:schemeClr val="tx1"/>
                </a:solidFill>
                <a:latin typeface="CyrillicOld" pitchFamily="2" charset="0"/>
              </a:rPr>
              <a:t>Звёздочкин</a:t>
            </a:r>
            <a:r>
              <a:rPr lang="ru-RU" sz="2000" b="1" dirty="0" smtClean="0">
                <a:solidFill>
                  <a:schemeClr val="tx1"/>
                </a:solidFill>
                <a:latin typeface="CyrillicOld" pitchFamily="2" charset="0"/>
              </a:rPr>
              <a:t> выточил фигурки, а художник Сергей Малютин расписал их. 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CyrillicOld" pitchFamily="2" charset="0"/>
              </a:rPr>
              <a:t>Он изобразил на фигурках девочку в платке и сарафане с чёрным петухом в руках. Игрушка состояла из 8 фигурок. За девочкой шёл мальчик, затем опять девочка и т. д.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CyrillicOld" pitchFamily="2" charset="0"/>
              </a:rPr>
              <a:t>   Все они отличались чем то друг от друга, а последняя, восьмая, изображала завернутого в пелёнки младенца.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CyrillicOld" pitchFamily="2" charset="0"/>
              </a:rPr>
              <a:t>   Распространённым именем с то время было Матрёна – так и появилась всеми любимая Матрёшка.</a:t>
            </a:r>
            <a:endParaRPr lang="ru-RU" sz="2000" b="1" dirty="0">
              <a:solidFill>
                <a:schemeClr val="tx1"/>
              </a:solidFill>
              <a:latin typeface="CyrillicOld" pitchFamily="2" charset="0"/>
            </a:endParaRPr>
          </a:p>
        </p:txBody>
      </p:sp>
      <p:pic>
        <p:nvPicPr>
          <p:cNvPr id="11" name="Рисунок 10" descr="http://www.maaam.ru/upload/blogs/26552ca15d5e4f6820b431b76b1b0187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32656"/>
            <a:ext cx="22322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im5-tub-ru.yandex.net/i?id=55429971-47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005064"/>
            <a:ext cx="2648636" cy="23648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FB"/>
              </a:clrFrom>
              <a:clrTo>
                <a:srgbClr val="FD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0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4217" y="0"/>
            <a:ext cx="70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260648"/>
            <a:ext cx="4968552" cy="58326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CyrillicOld" pitchFamily="2" charset="0"/>
              </a:rPr>
              <a:t>     Роспись матрёшек становилась всё красочней и разнообразней.  Изображали девушек в сарафанах, платках, с корзинами, букетами цветов.</a:t>
            </a:r>
          </a:p>
          <a:p>
            <a:pPr algn="just"/>
            <a:endParaRPr lang="ru-RU" sz="2000" b="1" dirty="0" smtClean="0">
              <a:solidFill>
                <a:schemeClr val="tx1"/>
              </a:solidFill>
              <a:latin typeface="CyrillicOld" pitchFamily="2" charset="0"/>
            </a:endParaRPr>
          </a:p>
          <a:p>
            <a:pPr algn="just"/>
            <a:endParaRPr lang="ru-RU" sz="2000" b="1" dirty="0" smtClean="0">
              <a:solidFill>
                <a:schemeClr val="tx1"/>
              </a:solidFill>
              <a:latin typeface="CyrillicOld" pitchFamily="2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CyrillicOld" pitchFamily="2" charset="0"/>
              </a:rPr>
              <a:t>    Матрёшка так полюбилась детям и взрослым, что без неё не обходилась ни одна ярмарка.</a:t>
            </a:r>
          </a:p>
          <a:p>
            <a:pPr algn="just"/>
            <a:endParaRPr lang="ru-RU" sz="2000" b="1" dirty="0" smtClean="0">
              <a:solidFill>
                <a:schemeClr val="tx1"/>
              </a:solidFill>
              <a:latin typeface="CyrillicOld" pitchFamily="2" charset="0"/>
            </a:endParaRPr>
          </a:p>
          <a:p>
            <a:pPr algn="just"/>
            <a:endParaRPr lang="ru-RU" sz="2000" b="1" dirty="0" smtClean="0">
              <a:solidFill>
                <a:schemeClr val="tx1"/>
              </a:solidFill>
              <a:latin typeface="CyrillicOld" pitchFamily="2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CyrillicOld" pitchFamily="2" charset="0"/>
              </a:rPr>
              <a:t>    Матрёшка стала участницей ежегодных ярмарок в Лейпциге, на Берлинских выставках и базарах  кустарных изделий в Лондоне. Благодаря передвижной выставке, организованной Русским обществом пароходства и торговли, с матрёшкой познакомились в Греции, Турции и странах Ближнего Востока. </a:t>
            </a:r>
            <a:endParaRPr lang="ru-RU" sz="2000" b="1" dirty="0">
              <a:solidFill>
                <a:schemeClr val="tx1"/>
              </a:solidFill>
              <a:latin typeface="CyrillicOld" pitchFamily="2" charset="0"/>
            </a:endParaRPr>
          </a:p>
        </p:txBody>
      </p:sp>
      <p:pic>
        <p:nvPicPr>
          <p:cNvPr id="17410" name="Picture 2" descr="http://im0-tub-ru.yandex.net/i?id=360707877-43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32656"/>
            <a:ext cx="2808312" cy="1860798"/>
          </a:xfrm>
          <a:prstGeom prst="rect">
            <a:avLst/>
          </a:prstGeom>
          <a:noFill/>
        </p:spPr>
      </p:pic>
      <p:pic>
        <p:nvPicPr>
          <p:cNvPr id="17414" name="Picture 6" descr="http://im0-tub-ru.yandex.net/i?id=328331001-55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492896"/>
            <a:ext cx="2916324" cy="1944216"/>
          </a:xfrm>
          <a:prstGeom prst="rect">
            <a:avLst/>
          </a:prstGeom>
          <a:noFill/>
        </p:spPr>
      </p:pic>
      <p:pic>
        <p:nvPicPr>
          <p:cNvPr id="17416" name="Picture 8" descr="http://www.goldengrail.ru/i/big/55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409728"/>
            <a:ext cx="2675707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FB"/>
              </a:clrFrom>
              <a:clrTo>
                <a:srgbClr val="FD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0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4217" y="0"/>
            <a:ext cx="70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0"/>
            <a:ext cx="7776864" cy="357301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yrillicOld" pitchFamily="2" charset="0"/>
              </a:rPr>
              <a:t>Изготовление матрёшек.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CyrillicOld" pitchFamily="2" charset="0"/>
              </a:rPr>
              <a:t>    Сначала нужно выбрать дерево. Как правило-это липа, осина, берёза, лиственница. Древесина сушится три года. Мастера говорят, что дерево должно звенеть.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CyrillicOld" pitchFamily="2" charset="0"/>
              </a:rPr>
              <a:t>   Высушенные брёвна распиливают на чурки, болванки. Затем токарь вытачивает голову и туловище матрёшки снаружи и изнутри.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CyrillicOld" pitchFamily="2" charset="0"/>
              </a:rPr>
              <a:t>   Когда тело матрёшки готово, её шкурят и грунтуют. А затем начинается процесс, который придаёт каждой матрёшке свою индивидуальность – роспись. Обычно для росписи используют гуашь, акварель или акриловую краску. В конце, расписанную матрёшку покрывают лаком.</a:t>
            </a:r>
            <a:endParaRPr lang="ru-RU" sz="2000" b="1" dirty="0">
              <a:solidFill>
                <a:schemeClr val="tx1"/>
              </a:solidFill>
              <a:latin typeface="CyrillicOld" pitchFamily="2" charset="0"/>
            </a:endParaRPr>
          </a:p>
        </p:txBody>
      </p:sp>
      <p:pic>
        <p:nvPicPr>
          <p:cNvPr id="9" name="Рисунок 8" descr="http://www.ya-zemlyak.ru/images/np/mt/min/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24482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ya-zemlyak.ru/images/np/mt/real/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73016"/>
            <a:ext cx="23059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ya-zemlyak.ru/images/np/mt/real/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221088"/>
            <a:ext cx="25202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FB"/>
              </a:clrFrom>
              <a:clrTo>
                <a:srgbClr val="FD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0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4217" y="0"/>
            <a:ext cx="70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0"/>
            <a:ext cx="7776864" cy="17008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yrillicOld" pitchFamily="2" charset="0"/>
              </a:rPr>
              <a:t>Виды матрёшек.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CyrillicOld" pitchFamily="2" charset="0"/>
              </a:rPr>
              <a:t>   В каждой местности свои каноны росписи матрёшек, свои цвета и формы. Существует несколько видов матрёшек. Речь пойдёт о традиционных русских матрёшках.</a:t>
            </a:r>
            <a:endParaRPr lang="ru-RU" sz="2000" b="1" dirty="0">
              <a:solidFill>
                <a:schemeClr val="tx1"/>
              </a:solidFill>
              <a:latin typeface="CyrillicOld" pitchFamily="2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411760" y="1556792"/>
            <a:ext cx="6120680" cy="2880320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Загорская матрёшка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000" b="1" dirty="0" smtClean="0">
                <a:latin typeface="CyrillicOld" pitchFamily="2" charset="0"/>
              </a:rPr>
              <a:t>В 1928 году Сергиевская кустарно-промышеленная артель открыла большую фабрику игрушек (ныне Загорская фабрика). Так и родилась загорская матрёшка.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Она - плотная, приземистая. Представляет собой изображение круглолицей девушки в платке,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 блузке</a:t>
            </a:r>
            <a:r>
              <a:rPr lang="ru-RU" sz="2000" b="1" dirty="0" smtClean="0">
                <a:latin typeface="CyrillicOld" pitchFamily="2" charset="0"/>
              </a:rPr>
              <a:t>,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 сарафане и переднике, которые расписаны сочно, ярко, простыми узорами. Загорская матрёшка может держать что-нибудь в руках: петушка, корзинку, самовар, букетик цветов.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000" b="1" baseline="0" dirty="0" smtClean="0">
                <a:latin typeface="CyrillicOld" pitchFamily="2" charset="0"/>
              </a:rPr>
              <a:t>Простой стиль росписи загорской матрёшки</a:t>
            </a:r>
            <a:r>
              <a:rPr lang="ru-RU" sz="2000" b="1" dirty="0" smtClean="0">
                <a:latin typeface="CyrillicOld" pitchFamily="2" charset="0"/>
              </a:rPr>
              <a:t> остался близок  первоначальной идее художника С.В. Малютина.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yrillicOld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yrillicOld" pitchFamily="2" charset="0"/>
              <a:ea typeface="+mn-ea"/>
              <a:cs typeface="+mn-cs"/>
            </a:endParaRPr>
          </a:p>
        </p:txBody>
      </p:sp>
      <p:pic>
        <p:nvPicPr>
          <p:cNvPr id="12" name="Рисунок 11" descr="http://www.dou1843.edusite.ru/images/clip_image006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484784"/>
            <a:ext cx="19442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611560" y="3789040"/>
            <a:ext cx="5760640" cy="2880320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ru-RU" sz="2600" b="1" dirty="0" smtClean="0">
              <a:solidFill>
                <a:srgbClr val="FF0000"/>
              </a:solidFill>
              <a:latin typeface="CyrillicOld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Семёновская 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матрёшка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000" b="1" dirty="0" smtClean="0">
                <a:latin typeface="CyrillicOld" pitchFamily="2" charset="0"/>
              </a:rPr>
              <a:t>В 1931 году в г. Семёнове была организована артель по производству сувениров, в том числе и матрёшек.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Семёновскую матрёшку отличает от загорской стройность, большой букет цветов, который занимает почти всю фигуру игрушки. Колорит росписи сочетает яркие до резкости цвета: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 малиновый, лимонный, фиолетовый, зелёный. Семёновские мастера всегда изображают матрёшек бойкими девушками в ярких платках.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yrillicOld" pitchFamily="2" charset="0"/>
              <a:ea typeface="+mn-ea"/>
              <a:cs typeface="+mn-cs"/>
            </a:endParaRPr>
          </a:p>
        </p:txBody>
      </p:sp>
      <p:pic>
        <p:nvPicPr>
          <p:cNvPr id="14" name="Рисунок 13" descr="http://young.rzd.ru/dbmm/images/41/4080/318992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861048"/>
            <a:ext cx="370790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FB"/>
              </a:clrFrom>
              <a:clrTo>
                <a:srgbClr val="FD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0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4217" y="0"/>
            <a:ext cx="70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275856" y="0"/>
            <a:ext cx="5328592" cy="3356992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Полхов-Майданская матрешка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200" b="1" dirty="0" smtClean="0">
                <a:latin typeface="CyrillicOld" pitchFamily="2" charset="0"/>
              </a:rPr>
              <a:t>     Это соседка семёновской матрешки. Её вытачивают и расписывают в селе </a:t>
            </a:r>
            <a:r>
              <a:rPr lang="ru-RU" sz="2200" b="1" dirty="0" err="1" smtClean="0">
                <a:latin typeface="CyrillicOld" pitchFamily="2" charset="0"/>
              </a:rPr>
              <a:t>Полховский</a:t>
            </a:r>
            <a:r>
              <a:rPr lang="ru-RU" sz="2200" b="1" dirty="0" smtClean="0">
                <a:latin typeface="CyrillicOld" pitchFamily="2" charset="0"/>
              </a:rPr>
              <a:t> Майдан Нижегородской области.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     Роспись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полхов-майданской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 матрёшки более лаконична</a:t>
            </a:r>
            <a:r>
              <a:rPr lang="ru-RU" sz="2200" b="1" noProof="0" dirty="0" smtClean="0">
                <a:latin typeface="CyrillicOld" pitchFamily="2" charset="0"/>
              </a:rPr>
              <a:t>: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 овал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 лица с кудряшками, шаль ниспадает на плечи и не завязывается на узел, как у предыдущих матрёшек. Шаль украшает трилистник розана, вместо передника овал, украшенный розанами, колокольчиками, ягодами,  руки матрёшки не прорисовываются.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yrillicOld" pitchFamily="2" charset="0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11560" y="3140968"/>
            <a:ext cx="5832648" cy="3717032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Вятская матрёшка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000" b="1" dirty="0" smtClean="0">
                <a:latin typeface="CyrillicOld" pitchFamily="2" charset="0"/>
              </a:rPr>
              <a:t>    Жители Вятки и окрестных деревень издавна занимались  производством игрушек. В деревне Луговое расписывать матрёшку начали ещё в 30 годы ХХ века.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    Вятская матрёшка наиболее северная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 из всех российских матрёшек. Она изображает голубоглазую девушку-северянку с мягкой  застенчивой улыбкой.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000" b="1" baseline="0" dirty="0" smtClean="0">
                <a:latin typeface="CyrillicOld" pitchFamily="2" charset="0"/>
              </a:rPr>
              <a:t>    Отличие вятской матрёшки от всех остальных в том, что её не только расписывают анилиновыми красками, но и инкрустируют соломкой.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yrillicOld" pitchFamily="2" charset="0"/>
              <a:ea typeface="+mn-ea"/>
              <a:cs typeface="+mn-cs"/>
            </a:endParaRPr>
          </a:p>
        </p:txBody>
      </p:sp>
      <p:pic>
        <p:nvPicPr>
          <p:cNvPr id="21506" name="Picture 2" descr="http://im2-tub-ru.yandex.net/i?id=278101571-5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2538311" cy="2448272"/>
          </a:xfrm>
          <a:prstGeom prst="rect">
            <a:avLst/>
          </a:prstGeom>
          <a:noFill/>
        </p:spPr>
      </p:pic>
      <p:pic>
        <p:nvPicPr>
          <p:cNvPr id="21508" name="Picture 4" descr="http://im2-tub-ru.yandex.net/i?id=53902298-6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717032"/>
            <a:ext cx="2084437" cy="27669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FB"/>
              </a:clrFrom>
              <a:clrTo>
                <a:srgbClr val="FD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0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4217" y="0"/>
            <a:ext cx="70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7776864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yrillicOld" pitchFamily="2" charset="0"/>
              </a:rPr>
              <a:t>       </a:t>
            </a:r>
            <a:r>
              <a:rPr lang="ru-RU" sz="2000" b="1" dirty="0" smtClean="0">
                <a:solidFill>
                  <a:schemeClr val="tx1"/>
                </a:solidFill>
                <a:latin typeface="CyrillicOld" pitchFamily="2" charset="0"/>
              </a:rPr>
              <a:t>Помимо традиционных матрешек существует множество других видов. </a:t>
            </a:r>
            <a:endParaRPr lang="ru-RU" sz="2000" b="1" dirty="0">
              <a:solidFill>
                <a:schemeClr val="tx1"/>
              </a:solidFill>
              <a:latin typeface="CyrillicOld" pitchFamily="2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067944" y="836712"/>
            <a:ext cx="4464496" cy="16561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Хохломская матрёшка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000" b="1" dirty="0" smtClean="0">
                <a:latin typeface="CyrillicOld" pitchFamily="2" charset="0"/>
              </a:rPr>
              <a:t>В Хохломе матрёшек делают в соответствии с местными традициями.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yrillicOld" pitchFamily="2" charset="0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39552" y="2492896"/>
            <a:ext cx="5616624" cy="223224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Карельская матрёшка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000" b="1" dirty="0" smtClean="0">
                <a:latin typeface="CyrillicOld" pitchFamily="2" charset="0"/>
              </a:rPr>
              <a:t>В Карелии матрёшек стали изготавливать сравнительно недавно,  начиная с 1963 года.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Мастера используют свободную кистевую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 роспись, следуя основным законам живопи</a:t>
            </a:r>
            <a:r>
              <a:rPr lang="ru-RU" sz="2000" b="1" dirty="0" smtClean="0">
                <a:latin typeface="CyrillicOld" pitchFamily="2" charset="0"/>
              </a:rPr>
              <a:t>си в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 Карелии – роспись по цветовым фонам (зелёный, синий, голубой) на которых ярко светятся оранжевые , розовые, красные  цветы.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yrillicOld" pitchFamily="2" charset="0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-612576" y="6569968"/>
            <a:ext cx="5544616" cy="57606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 Авторская матрёшка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yrillicOld" pitchFamily="2" charset="0"/>
              <a:ea typeface="+mn-ea"/>
              <a:cs typeface="+mn-cs"/>
            </a:endParaRPr>
          </a:p>
        </p:txBody>
      </p:sp>
      <p:pic>
        <p:nvPicPr>
          <p:cNvPr id="23554" name="Picture 2" descr="http://savepic.net/18226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052736"/>
            <a:ext cx="2448272" cy="1659785"/>
          </a:xfrm>
          <a:prstGeom prst="rect">
            <a:avLst/>
          </a:prstGeom>
          <a:noFill/>
        </p:spPr>
      </p:pic>
      <p:pic>
        <p:nvPicPr>
          <p:cNvPr id="23556" name="Picture 4" descr="http://gipoteza.net/default/articles_0/4600/main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708920"/>
            <a:ext cx="2435490" cy="1826617"/>
          </a:xfrm>
          <a:prstGeom prst="rect">
            <a:avLst/>
          </a:prstGeom>
          <a:noFill/>
        </p:spPr>
      </p:pic>
      <p:pic>
        <p:nvPicPr>
          <p:cNvPr id="23558" name="Picture 6" descr="Русская матрёшка. Часть 1. История происхождения. (16 фото)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581128"/>
            <a:ext cx="2522711" cy="1736998"/>
          </a:xfrm>
          <a:prstGeom prst="rect">
            <a:avLst/>
          </a:prstGeom>
          <a:noFill/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599384" y="6569968"/>
            <a:ext cx="5544616" cy="57606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Матрешки по детским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yrillicOld" pitchFamily="2" charset="0"/>
                <a:ea typeface="+mn-ea"/>
                <a:cs typeface="+mn-cs"/>
              </a:rPr>
              <a:t> сказкам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yrillicOld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yrillicOld" pitchFamily="2" charset="0"/>
              <a:ea typeface="+mn-ea"/>
              <a:cs typeface="+mn-cs"/>
            </a:endParaRPr>
          </a:p>
        </p:txBody>
      </p:sp>
      <p:pic>
        <p:nvPicPr>
          <p:cNvPr id="23560" name="Picture 8" descr="http://im7-tub-ru.yandex.net/i?id=441694135-42-72&amp;n=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653136"/>
            <a:ext cx="2551931" cy="17804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FB"/>
              </a:clrFrom>
              <a:clrTo>
                <a:srgbClr val="FD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0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4217" y="0"/>
            <a:ext cx="70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0"/>
            <a:ext cx="6984776" cy="30689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yrillicOld" pitchFamily="2" charset="0"/>
              </a:rPr>
              <a:t>Матрёшка </a:t>
            </a:r>
            <a:r>
              <a:rPr lang="ru-RU" sz="3200" b="1" dirty="0" smtClean="0">
                <a:solidFill>
                  <a:srgbClr val="FF0000"/>
                </a:solidFill>
                <a:latin typeface="CyrillicOld" pitchFamily="2" charset="0"/>
              </a:rPr>
              <a:t>–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yrillicOld" pitchFamily="2" charset="0"/>
              </a:rPr>
              <a:t> русская красавица, не просто народная игрушка, она хранительница исконно русской культуры и символ России.</a:t>
            </a:r>
            <a:endParaRPr lang="ru-RU" sz="3200" b="1" dirty="0"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2052" name="Picture 4" descr="Русская Матрёш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068960"/>
            <a:ext cx="6667500" cy="360045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80112" y="3068960"/>
            <a:ext cx="2376264" cy="100811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</TotalTime>
  <Words>745</Words>
  <Application>Microsoft Office PowerPoint</Application>
  <PresentationFormat>Экран (4:3)</PresentationFormat>
  <Paragraphs>63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Русская матрёшка.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матрёшка.</dc:title>
  <dc:creator>Мой</dc:creator>
  <cp:lastModifiedBy>User</cp:lastModifiedBy>
  <cp:revision>28</cp:revision>
  <dcterms:created xsi:type="dcterms:W3CDTF">2013-02-17T10:17:26Z</dcterms:created>
  <dcterms:modified xsi:type="dcterms:W3CDTF">2022-04-19T08:09:19Z</dcterms:modified>
</cp:coreProperties>
</file>